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2"/>
  </p:notesMasterIdLst>
  <p:sldIdLst>
    <p:sldId id="256" r:id="rId2"/>
    <p:sldId id="258" r:id="rId3"/>
    <p:sldId id="305" r:id="rId4"/>
    <p:sldId id="329" r:id="rId5"/>
    <p:sldId id="259" r:id="rId6"/>
    <p:sldId id="260" r:id="rId7"/>
    <p:sldId id="261" r:id="rId8"/>
    <p:sldId id="262" r:id="rId9"/>
    <p:sldId id="263" r:id="rId10"/>
    <p:sldId id="264" r:id="rId11"/>
    <p:sldId id="315" r:id="rId12"/>
    <p:sldId id="319" r:id="rId13"/>
    <p:sldId id="332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271" r:id="rId22"/>
    <p:sldId id="350" r:id="rId23"/>
    <p:sldId id="357" r:id="rId24"/>
    <p:sldId id="355" r:id="rId25"/>
    <p:sldId id="356" r:id="rId26"/>
    <p:sldId id="302" r:id="rId27"/>
    <p:sldId id="348" r:id="rId28"/>
    <p:sldId id="334" r:id="rId29"/>
    <p:sldId id="318" r:id="rId30"/>
    <p:sldId id="327" r:id="rId31"/>
    <p:sldId id="311" r:id="rId32"/>
    <p:sldId id="328" r:id="rId33"/>
    <p:sldId id="304" r:id="rId34"/>
    <p:sldId id="313" r:id="rId35"/>
    <p:sldId id="272" r:id="rId36"/>
    <p:sldId id="306" r:id="rId37"/>
    <p:sldId id="321" r:id="rId38"/>
    <p:sldId id="338" r:id="rId39"/>
    <p:sldId id="335" r:id="rId40"/>
    <p:sldId id="351" r:id="rId41"/>
    <p:sldId id="345" r:id="rId42"/>
    <p:sldId id="336" r:id="rId43"/>
    <p:sldId id="275" r:id="rId44"/>
    <p:sldId id="347" r:id="rId45"/>
    <p:sldId id="276" r:id="rId46"/>
    <p:sldId id="312" r:id="rId47"/>
    <p:sldId id="277" r:id="rId48"/>
    <p:sldId id="278" r:id="rId49"/>
    <p:sldId id="279" r:id="rId50"/>
    <p:sldId id="280" r:id="rId51"/>
    <p:sldId id="322" r:id="rId52"/>
    <p:sldId id="339" r:id="rId53"/>
    <p:sldId id="331" r:id="rId54"/>
    <p:sldId id="281" r:id="rId55"/>
    <p:sldId id="299" r:id="rId56"/>
    <p:sldId id="282" r:id="rId57"/>
    <p:sldId id="283" r:id="rId58"/>
    <p:sldId id="284" r:id="rId59"/>
    <p:sldId id="285" r:id="rId60"/>
    <p:sldId id="286" r:id="rId61"/>
    <p:sldId id="320" r:id="rId62"/>
    <p:sldId id="287" r:id="rId63"/>
    <p:sldId id="289" r:id="rId64"/>
    <p:sldId id="314" r:id="rId65"/>
    <p:sldId id="290" r:id="rId66"/>
    <p:sldId id="291" r:id="rId67"/>
    <p:sldId id="340" r:id="rId68"/>
    <p:sldId id="341" r:id="rId69"/>
    <p:sldId id="353" r:id="rId70"/>
    <p:sldId id="352" r:id="rId71"/>
    <p:sldId id="354" r:id="rId72"/>
    <p:sldId id="307" r:id="rId73"/>
    <p:sldId id="294" r:id="rId74"/>
    <p:sldId id="295" r:id="rId75"/>
    <p:sldId id="296" r:id="rId76"/>
    <p:sldId id="324" r:id="rId77"/>
    <p:sldId id="325" r:id="rId78"/>
    <p:sldId id="308" r:id="rId79"/>
    <p:sldId id="343" r:id="rId80"/>
    <p:sldId id="346" r:id="rId8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E2001-75AE-E95B-3D05-3F297C3B1773}" v="35" dt="2022-03-07T15:24:34.124"/>
    <p1510:client id="{27532BC1-77B5-C90D-CCED-B2432111ABF7}" v="1" dt="2020-08-13T00:00:19.037"/>
    <p1510:client id="{406CD99C-E6FC-5C3B-2924-3C887F8C7129}" v="12" dt="2020-08-19T21:22:49.745"/>
    <p1510:client id="{46538769-FC53-7E4D-B4D5-98B64F50AFFE}" v="457" dt="2022-03-07T00:59:08.696"/>
    <p1510:client id="{5B689F59-F6EC-CE4C-0021-613A0A2CCFC5}" v="1184" dt="2022-08-22T16:03:00.635"/>
    <p1510:client id="{5DE7232E-E509-4A9D-601F-6E5D20849786}" v="31" dt="2022-02-14T15:59:07.900"/>
    <p1510:client id="{7B735E11-BABC-DB6E-19BF-225F5702AFB4}" v="1" dt="2020-08-24T22:27:59.787"/>
    <p1510:client id="{84AD72BF-D3C8-121C-27A9-C23E7173B406}" v="45" dt="2022-02-16T15:54:15.741"/>
    <p1510:client id="{9759C484-F964-B916-F848-0053851BA435}" v="58" dt="2022-02-14T15:53:26.681"/>
    <p1510:client id="{A8384F29-F706-5574-16C9-62B686DCDE33}" v="868" dt="2022-02-09T15:51:36.801"/>
    <p1510:client id="{C044C00E-DFFC-B187-0723-B63616DA9083}" v="120" dt="2022-02-10T09:11:18.767"/>
    <p1510:client id="{D6E79EA8-0A33-3956-0200-E6194AC5114F}" v="131" dt="2022-02-09T15:26:56.834"/>
    <p1510:client id="{DDE1FAAB-88DE-4552-8633-465E11183099}" v="184" dt="2022-02-02T15:33:38.212"/>
    <p1510:client id="{E4D678B0-6863-CFB5-39B2-E0670F57B508}" v="626" dt="2022-02-09T18:06:28.232"/>
    <p1510:client id="{EAC8D0DB-5DB5-D6E9-7960-598CA5C8DE00}" v="162" dt="2022-03-02T15:29:01.102"/>
    <p1510:client id="{EB22071E-83B2-42A4-AB43-E6AA9EAC7031}" v="328" dt="2022-08-17T15:54:12.752"/>
    <p1510:client id="{FFB92FFF-18E3-BD58-0FCF-EEF086218FF2}" v="125" dt="2020-08-31T22:08:2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customXml" Target="../ink/ink7.xml"/><Relationship Id="rId4" Type="http://schemas.openxmlformats.org/officeDocument/2006/relationships/customXml" Target="../ink/ink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.png"/><Relationship Id="rId4" Type="http://schemas.openxmlformats.org/officeDocument/2006/relationships/customXml" Target="../ink/ink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hyperlink" Target="https://www.youtube.com/watch?v=IAYGk4XP23M" TargetMode="Externa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oleObject" Target="../embeddings/oleObject4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4" Type="http://schemas.openxmlformats.org/officeDocument/2006/relationships/slide" Target="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EA6FE169-6A26-5090-B9D1-7A88F98E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1" y="21902"/>
            <a:ext cx="7592094" cy="68141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12291" name="Picture 5" descr="https://instinctif.com/content/uploads/2019/07/Conservative-leadership-who-might-serve-unde-Boris-e1563468628437.jpg">
            <a:extLst>
              <a:ext uri="{FF2B5EF4-FFF2-40B4-BE49-F238E27FC236}">
                <a16:creationId xmlns:a16="http://schemas.microsoft.com/office/drawing/2014/main" id="{E4909DB8-00B3-4723-91A0-EBCF16CD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692150"/>
            <a:ext cx="8675688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1.manchestereveningnews.co.uk/incoming/article581916.ece/ALTERNATES/s615/C_71_article_1239614_image_list_image_list_item_0_image.jpg">
            <a:extLst>
              <a:ext uri="{FF2B5EF4-FFF2-40B4-BE49-F238E27FC236}">
                <a16:creationId xmlns:a16="http://schemas.microsoft.com/office/drawing/2014/main" id="{8136AC3E-1958-4493-BBC0-485665B6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80" y="1049596"/>
            <a:ext cx="7158038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1">
            <a:extLst>
              <a:ext uri="{FF2B5EF4-FFF2-40B4-BE49-F238E27FC236}">
                <a16:creationId xmlns:a16="http://schemas.microsoft.com/office/drawing/2014/main" id="{B829E214-221B-4267-BE04-EC6E71CB0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Pero… hubo coalición en 2010-15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conservative dup agreement">
            <a:extLst>
              <a:ext uri="{FF2B5EF4-FFF2-40B4-BE49-F238E27FC236}">
                <a16:creationId xmlns:a16="http://schemas.microsoft.com/office/drawing/2014/main" id="{423E67D1-F9E3-44D4-869E-E1806A54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1341438"/>
            <a:ext cx="8780463" cy="49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1">
            <a:extLst>
              <a:ext uri="{FF2B5EF4-FFF2-40B4-BE49-F238E27FC236}">
                <a16:creationId xmlns:a16="http://schemas.microsoft.com/office/drawing/2014/main" id="{750D41C8-7E80-4A31-9570-64E744492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22250"/>
            <a:ext cx="740410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 y gob.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minoritario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(y 2019)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Coaliciones en Europa, 1945-87 </a:t>
            </a: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67B2561D-4668-4160-88A3-9098A5E48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03925"/>
            <a:ext cx="3962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Fuente: Laver + Schofield 1990. </a:t>
            </a:r>
          </a:p>
        </p:txBody>
      </p:sp>
      <p:graphicFrame>
        <p:nvGraphicFramePr>
          <p:cNvPr id="15364" name="Object 3">
            <a:extLst>
              <a:ext uri="{FF2B5EF4-FFF2-40B4-BE49-F238E27FC236}">
                <a16:creationId xmlns:a16="http://schemas.microsoft.com/office/drawing/2014/main" id="{450ABC74-81C5-42AD-9FF4-C1C2EB231F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5025" y="1090613"/>
          <a:ext cx="7470775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42960" imgH="2664360" progId="">
                  <p:embed/>
                </p:oleObj>
              </mc:Choice>
              <mc:Fallback>
                <p:oleObj r:id="rId2" imgW="4242960" imgH="2664360" progId="">
                  <p:embed/>
                  <p:pic>
                    <p:nvPicPr>
                      <p:cNvPr id="15364" name="Object 3">
                        <a:extLst>
                          <a:ext uri="{FF2B5EF4-FFF2-40B4-BE49-F238E27FC236}">
                            <a16:creationId xmlns:a16="http://schemas.microsoft.com/office/drawing/2014/main" id="{450ABC74-81C5-42AD-9FF4-C1C2EB231F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090613"/>
                        <a:ext cx="7470775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863725"/>
            <a:ext cx="7745413" cy="3811588"/>
            <a:chOff x="179512" y="1901825"/>
            <a:chExt cx="7745288" cy="3811588"/>
          </a:xfrm>
        </p:grpSpPr>
        <p:pic>
          <p:nvPicPr>
            <p:cNvPr id="16391" name="Picture 19" descr="C:\Documents and Settings\emagar\Escritorio\queenelizabethii.jpg">
              <a:extLst>
                <a:ext uri="{FF2B5EF4-FFF2-40B4-BE49-F238E27FC236}">
                  <a16:creationId xmlns:a16="http://schemas.microsoft.com/office/drawing/2014/main" id="{8EBAE0A1-20C8-4FF1-BA55-25F3E0F36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675" y="1901825"/>
              <a:ext cx="2320925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La Reina es </a:t>
              </a:r>
              <a:b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jefe de estado</a:t>
              </a:r>
            </a:p>
          </p:txBody>
        </p:sp>
        <p:pic>
          <p:nvPicPr>
            <p:cNvPr id="16394" name="Picture 4">
              <a:extLst>
                <a:ext uri="{FF2B5EF4-FFF2-40B4-BE49-F238E27FC236}">
                  <a16:creationId xmlns:a16="http://schemas.microsoft.com/office/drawing/2014/main" id="{9DF11F72-FB9F-4EA6-9C1B-D95313259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132856"/>
              <a:ext cx="4239776" cy="251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XIII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invitó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locales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intervenir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guerra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vs. Francia,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Henry VIII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Roma,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alianza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refrenda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Carta Magna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Tentaciones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absolutistas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James I y Charles 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unilateralmente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España y Francia)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26406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1642-8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Guerra Civil, Cromwell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New Model Army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derrotan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dictadura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87885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1685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Glorious Revolution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monarquía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constitucional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Corona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facultades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paulatinamente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b="1" i="0" dirty="0">
                  <a:solidFill>
                    <a:srgbClr val="000000"/>
                  </a:solidFill>
                  <a:latin typeface="Arial"/>
                  <a:cs typeface="Lucida Sans Unicode"/>
                </a:rPr>
                <a:t>1707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: Ana de Estuardo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vetó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un </a:t>
              </a:r>
              <a:r>
                <a:rPr lang="en-GB" altLang="es-MX" sz="2800" dirty="0">
                  <a:solidFill>
                    <a:srgbClr val="000000"/>
                  </a:solidFill>
                  <a:latin typeface="Arial"/>
                  <a:cs typeface="Lucida Sans Unicode"/>
                </a:rPr>
                <a:t>Act of Parliament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por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última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ocasión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-&gt;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poderes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se </a:t>
              </a:r>
              <a:r>
                <a:rPr lang="en-GB" altLang="es-MX" sz="2800" b="1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fusionan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el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Parlamento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Regímenes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presidenciales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eficiencia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EE.UU.)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(2019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evidenció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secreto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ineficiente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La (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difícil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1720s: Aparece figura del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 jefe del ejecutivo Era un agente de la Corona. Con el tiempo el gabinete se volvió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responsable sólo ante MPs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norma de que el gobierno es del partido mayoritario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35450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02590"/>
            <a:ext cx="7620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Pero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(informal) de roles?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 dirty="0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4055125"/>
            <a:ext cx="7620000" cy="227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mutua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Presidencialización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 del UK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88190"/>
            <a:ext cx="7620000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- 130mil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votarán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5sep2022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debates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julio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necesitará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PM es a sus backbenchers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un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sí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requiere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mayorías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populares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5619908"/>
            <a:ext cx="7620000" cy="50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Tensión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con 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instituciones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parlamentarias</a:t>
            </a:r>
            <a:endParaRPr lang="en-GB" sz="2800" i="0" dirty="0" err="1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7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liderazgo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2022</a:t>
            </a:r>
            <a:endParaRPr lang="es-E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7" y="1555615"/>
            <a:ext cx="7620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- 47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2010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Foreign Minister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stay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Favorita</a:t>
            </a:r>
            <a:endParaRPr lang="es-E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27" y="1025506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Liz Truss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7EA6CFF-5F1A-F071-449F-46999773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6" y="4221541"/>
            <a:ext cx="8070760" cy="224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- 42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2015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Perfil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técnico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Chancellor of </a:t>
            </a:r>
            <a:b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   the Exchequer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hizo campaña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leave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Pivotal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renuncia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Boris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098C0E7-4F73-B5D6-3FA5-168A03E63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59" y="3624892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Rishi Sunak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14:cNvPr>
              <p14:cNvContentPartPr/>
              <p14:nvPr/>
            </p14:nvContentPartPr>
            <p14:xfrm>
              <a:off x="843115" y="5052568"/>
              <a:ext cx="9524" cy="9524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5" y="457636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14:cNvPr>
              <p14:cNvContentPartPr/>
              <p14:nvPr/>
            </p14:nvContentPartPr>
            <p14:xfrm>
              <a:off x="1059425" y="5134619"/>
              <a:ext cx="9524" cy="9524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5" y="4658419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2" descr="Una pareja sonriendo&#10;&#10;Descripción generada automáticamente">
            <a:extLst>
              <a:ext uri="{FF2B5EF4-FFF2-40B4-BE49-F238E27FC236}">
                <a16:creationId xmlns:a16="http://schemas.microsoft.com/office/drawing/2014/main" id="{96339DD1-FD20-5CDC-3C33-59E2D155E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676" y="4261909"/>
            <a:ext cx="2743200" cy="2107692"/>
          </a:xfrm>
          <a:prstGeom prst="rect">
            <a:avLst/>
          </a:prstGeom>
        </p:spPr>
      </p:pic>
      <p:pic>
        <p:nvPicPr>
          <p:cNvPr id="13" name="Imagen 14">
            <a:extLst>
              <a:ext uri="{FF2B5EF4-FFF2-40B4-BE49-F238E27FC236}">
                <a16:creationId xmlns:a16="http://schemas.microsoft.com/office/drawing/2014/main" id="{A3C96D13-F855-D12E-A169-B43A06497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93" y="1113657"/>
            <a:ext cx="2131454" cy="30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1099" y="222250"/>
            <a:ext cx="520315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Retos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formidables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36674"/>
            <a:ext cx="7620000" cy="314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sus 3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últimos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inflación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13%,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crecimiento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raquítico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2007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ruptura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alineaciones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tradicionales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 de 8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espera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NHS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6D94DAE-3F76-205A-1973-A5681460C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" y="5097304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Próxima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general: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diciembre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2024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quizás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antes)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662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31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Tony Blair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Gordon Brown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David Cameron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Theresa May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2016-19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Boris Johnson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2019-22</a:t>
            </a:r>
            <a:endParaRPr lang="en-GB" altLang="es-MX" sz="2800" i="0" u="sng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11071"/>
            <a:ext cx="8434008" cy="2565663"/>
            <a:chOff x="179512" y="939288"/>
            <a:chExt cx="8434473" cy="2565565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3928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326412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541" y="1371233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Imagen 2" descr="Persona con traje y corbata&#10;&#10;Descripción generada automáticamente">
            <a:extLst>
              <a:ext uri="{FF2B5EF4-FFF2-40B4-BE49-F238E27FC236}">
                <a16:creationId xmlns:a16="http://schemas.microsoft.com/office/drawing/2014/main" id="{2A97E22D-F4D2-C3DF-5763-7EE3FC55C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344" y="3978743"/>
            <a:ext cx="2743200" cy="20558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Junio 2022: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salida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5051A5C-0428-48FE-AFCC-6EC6F82C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1075"/>
            <a:ext cx="8229600" cy="548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6C1A719F-D3E9-4D23-A346-7C5F69EE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228600"/>
            <a:ext cx="200025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political cartoons theresa may">
            <a:extLst>
              <a:ext uri="{FF2B5EF4-FFF2-40B4-BE49-F238E27FC236}">
                <a16:creationId xmlns:a16="http://schemas.microsoft.com/office/drawing/2014/main" id="{BA6E03CA-3F60-4DD3-9DBA-42B84461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1838"/>
            <a:ext cx="8901113" cy="608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F2B6D2D2-8266-4C42-A87F-41B390597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4450"/>
            <a:ext cx="2000250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MX" altLang="es-MX" sz="3600" b="1" i="0">
                <a:solidFill>
                  <a:srgbClr val="000000"/>
                </a:solidFill>
                <a:latin typeface="Arial" panose="020B0604020202020204" pitchFamily="34" charset="0"/>
              </a:rPr>
              <a:t>2019</a:t>
            </a:r>
            <a:endParaRPr lang="en-GB" altLang="es-MX" sz="36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Box 3">
            <a:extLst>
              <a:ext uri="{FF2B5EF4-FFF2-40B4-BE49-F238E27FC236}">
                <a16:creationId xmlns:a16="http://schemas.microsoft.com/office/drawing/2014/main" id="{A3CE5419-879D-4392-9835-6593EE40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7213"/>
            <a:ext cx="5943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Gabinete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	24 ministros Tory (82%)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2010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	  5 LibDems (18%)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3379F845-C158-4FCF-A727-9BEA0774B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5181600"/>
            <a:ext cx="30940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Contrib. escaños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91%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	  9%</a:t>
            </a:r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9C22D87B-07CA-4AAB-B86C-AE9B5674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84200"/>
            <a:ext cx="7924800" cy="440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1027">
            <a:extLst>
              <a:ext uri="{FF2B5EF4-FFF2-40B4-BE49-F238E27FC236}">
                <a16:creationId xmlns:a16="http://schemas.microsoft.com/office/drawing/2014/main" id="{9D2C3876-0DAE-40C3-ACF8-DDF2CD8E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912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sz="3200" b="1" i="0" err="1">
                <a:solidFill>
                  <a:schemeClr val="tx1"/>
                </a:solidFill>
                <a:latin typeface="Arial"/>
                <a:cs typeface="Lucida Sans Unicode"/>
              </a:rPr>
              <a:t>Gabinete</a:t>
            </a:r>
            <a:r>
              <a:rPr lang="en-US" altLang="es-MX" sz="3200" b="1" i="0">
                <a:solidFill>
                  <a:schemeClr val="tx1"/>
                </a:solidFill>
                <a:latin typeface="Arial"/>
                <a:cs typeface="Lucida Sans Unicode"/>
              </a:rPr>
              <a:t> 2022</a:t>
            </a:r>
            <a:r>
              <a:rPr lang="en-US" altLang="es-MX" sz="3200" i="0">
                <a:solidFill>
                  <a:schemeClr val="tx1"/>
                </a:solidFill>
                <a:latin typeface="Arial"/>
                <a:cs typeface="Lucida Sans Unicode"/>
              </a:rPr>
              <a:t>:   100% </a:t>
            </a:r>
            <a:r>
              <a:rPr lang="en-US" altLang="es-MX" sz="3200" i="0" err="1">
                <a:solidFill>
                  <a:schemeClr val="tx1"/>
                </a:solidFill>
                <a:latin typeface="Arial"/>
                <a:cs typeface="Lucida Sans Unicode"/>
              </a:rPr>
              <a:t>conservador</a:t>
            </a:r>
            <a:endParaRPr lang="en-US" altLang="es-MX" sz="3200" i="0">
              <a:solidFill>
                <a:schemeClr val="tx1"/>
              </a:solidFill>
              <a:latin typeface="Arial"/>
              <a:cs typeface="Lucida Sans Unicode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704248"/>
            <a:ext cx="8760541" cy="396483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2C9DEBE-A747-4ACF-819E-DDA5BB18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500"/>
            <a:ext cx="7772400" cy="5969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-100013"/>
            <a:ext cx="5470525" cy="700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favor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Cuna de los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133600"/>
            <a:ext cx="76200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Reino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experimenta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una profunda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recomposición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(cf.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Corn Laws?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Monumentales fracasos de la élite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británica (Cameron, Corbyn): </a:t>
            </a:r>
            <a:endParaRPr lang="en-GB" altLang="es-MX" sz="2800" i="0" dirty="0">
              <a:solidFill>
                <a:srgbClr val="000000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conservadores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montaña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rusa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charset="0"/>
              <a:buChar char="•"/>
              <a:defRPr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Brexit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abrió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incluso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posibilidad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desmembramiento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del UK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A92E989-1C78-46E2-A4DE-3BFFBEE2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549275"/>
            <a:ext cx="50085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2 Imagen">
            <a:extLst>
              <a:ext uri="{FF2B5EF4-FFF2-40B4-BE49-F238E27FC236}">
                <a16:creationId xmlns:a16="http://schemas.microsoft.com/office/drawing/2014/main" id="{A3F361C0-7B3E-4DBF-811B-5AC49905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3508375"/>
            <a:ext cx="5008563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pandemonio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15ene2019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Rebelión ante tratado Brexit: 432-202 en contra</a:t>
            </a:r>
            <a:endParaRPr lang="en-GB" altLang="es-MX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May habría renunciado. Sobrevivió censura al día siguiente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prometió un divorcio fácil (sacar huevo de omelette). May no vendió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trade-offs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Polarización: opción noruega inalcanzable: </a:t>
            </a: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remain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apostaba por 2do referendo</a:t>
            </a:r>
            <a:b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3300"/>
                </a:solidFill>
                <a:latin typeface="Arial" panose="020B0604020202020204" pitchFamily="34" charset="0"/>
              </a:rPr>
              <a:t>leave</a:t>
            </a: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 por no-deal Brexit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May actuó unilateralmente: pintó rayas (</a:t>
            </a:r>
            <a:r>
              <a:rPr lang="es-MX" altLang="es-MX" sz="2800" i="0">
                <a:solidFill>
                  <a:srgbClr val="003300"/>
                </a:solidFill>
                <a:latin typeface="Arial" panose="020B0604020202020204" pitchFamily="34" charset="0"/>
              </a:rPr>
              <a:t>no cortes UE, fin libre tránsito…) e invocó Art. 50 sin consultar</a:t>
            </a:r>
            <a:endParaRPr lang="en-GB" altLang="es-MX" sz="2800" i="0">
              <a:solidFill>
                <a:srgbClr val="003300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36181B2-6B64-41E8-8534-8B08B29B0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22225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7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3F2EE0D-D37D-4C3E-9520-7259DB82B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633253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159500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 panose="020B0604020202020204" pitchFamily="34" charset="0"/>
              </a:rPr>
              <a:t>Preparado con datos de http://ukpollingreport.co.uk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2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80596EC-19E3-48A8-AFF2-40AAF3B4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" y="792109"/>
            <a:ext cx="9147777" cy="53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1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026">
            <a:hlinkClick r:id="rId3" highlightClick="1"/>
            <a:extLst>
              <a:ext uri="{FF2B5EF4-FFF2-40B4-BE49-F238E27FC236}">
                <a16:creationId xmlns:a16="http://schemas.microsoft.com/office/drawing/2014/main" id="{F051C923-3D3E-4819-897C-EEEE929D354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71600" y="1387475"/>
            <a:ext cx="6858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87475"/>
            <a:ext cx="530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Theresa May’s 1st Qtime </a:t>
            </a:r>
            <a:r>
              <a:rPr lang="en-US" altLang="es-MX" i="0">
                <a:solidFill>
                  <a:schemeClr val="tx1"/>
                </a:solidFill>
              </a:rPr>
              <a:t>(0:00-2:45)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una asamblea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Lords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(cámara de los Lores o “alta”)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House of 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(de los Comunes o “baja”)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Lores son (casi) irrelevantes: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Parliament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en como decir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Gobiernos se hacen y deshacen desde la HoC. HoL sólo puede retrasar legislación temporalmente (hasta un año).  ¿Veto?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b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Corona otorgaba usufructo tierra y protección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a los vasallos (tierra incluía a los siervos)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6772618" imgH="495491" progId="Excel.Sheet.8">
                    <p:embed/>
                  </p:oleObj>
                </mc:Choice>
                <mc:Fallback>
                  <p:oleObj name="Hoja de cálculo" r:id="rId2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391520" imgH="4810544" progId="Excel.Sheet.8">
                  <p:embed/>
                </p:oleObj>
              </mc:Choice>
              <mc:Fallback>
                <p:oleObj name="Hoja de cálculo" r:id="rId2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286832" imgH="3057982" progId="Excel.Chart.8">
                  <p:embed/>
                </p:oleObj>
              </mc:Choice>
              <mc:Fallback>
                <p:oleObj name="Gráfico" r:id="rId4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4677156" imgH="2476767" progId="Excel.Chart.8">
                  <p:embed followColorScheme="full"/>
                </p:oleObj>
              </mc:Choice>
              <mc:Fallback>
                <p:oleObj name="Gráfico" r:id="rId2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1160" imgH="3453840" progId="">
                  <p:embed/>
                </p:oleObj>
              </mc:Choice>
              <mc:Fallback>
                <p:oleObj r:id="rId2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801160" imgH="1137600" progId="Excel.Sheet.8">
                  <p:embed/>
                </p:oleObj>
              </mc:Choice>
              <mc:Fallback>
                <p:oleObj name="Hoja de cálculo" r:id="rId2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98400" imgH="2592000" progId="">
                  <p:embed/>
                </p:oleObj>
              </mc:Choice>
              <mc:Fallback>
                <p:oleObj r:id="rId2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-blancos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-minorías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22250"/>
            <a:ext cx="5187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 su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euroescepticismo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19048" imgH="2066667" progId="">
                  <p:embed/>
                </p:oleObj>
              </mc:Choice>
              <mc:Fallback>
                <p:oleObj r:id="rId2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¿Cómo se decide algún asunto público en una democracia parlamentaria? Secuencia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48175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Modelo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Westminster: 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Alternativa: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82888"/>
            <a:ext cx="85344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   (2)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Traducción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votos-escaños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(3)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(4) Distribución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ministeriales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80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1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336</cp:revision>
  <dcterms:modified xsi:type="dcterms:W3CDTF">2022-08-22T16:27:05Z</dcterms:modified>
</cp:coreProperties>
</file>